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4" r:id="rId5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954297E2-12A7-4B42-AC58-53A73A4FF1F7}" type="datetimeFigureOut">
              <a:rPr lang="en-US" smtClean="0"/>
              <a:t>8/7/13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F65EBCBB-1539-46C9-AE03-CA92C9708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6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36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5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09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4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1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84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0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7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15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55D35-F293-460E-BE98-C1E3803ED1D5}" type="datetimeFigureOut">
              <a:rPr lang="en-US" smtClean="0"/>
              <a:t>8/7/13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6D195-EB97-4DC4-BE71-9725408E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30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Bookman Old Style" pitchFamily="18" charset="0"/>
              </a:rPr>
              <a:t>2013 Legislative Decisions Regarding</a:t>
            </a:r>
            <a:br>
              <a:rPr lang="en-US" sz="3200" b="1" dirty="0" smtClean="0">
                <a:latin typeface="Bookman Old Style" pitchFamily="18" charset="0"/>
              </a:rPr>
            </a:br>
            <a:r>
              <a:rPr lang="en-US" sz="3200" b="1" dirty="0" smtClean="0">
                <a:latin typeface="Bookman Old Style" pitchFamily="18" charset="0"/>
              </a:rPr>
              <a:t>High </a:t>
            </a:r>
            <a:r>
              <a:rPr lang="en-US" sz="3200" b="1" dirty="0">
                <a:latin typeface="Bookman Old Style" pitchFamily="18" charset="0"/>
              </a:rPr>
              <a:t>School </a:t>
            </a:r>
            <a:r>
              <a:rPr lang="en-US" sz="3200" b="1" dirty="0" smtClean="0">
                <a:latin typeface="Bookman Old Style" pitchFamily="18" charset="0"/>
              </a:rPr>
              <a:t>Assessments</a:t>
            </a:r>
            <a:endParaRPr lang="en-US" sz="3200" b="1" dirty="0">
              <a:latin typeface="Bookman Old Style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Accountability will move to Grade 11 Smarter Balanced tests in 2014-15: English Language Arts &amp; Math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Three Exit Exams (ELA, Math, Biology):</a:t>
            </a:r>
          </a:p>
          <a:p>
            <a:pPr lvl="1"/>
            <a:r>
              <a:rPr lang="en-US" dirty="0" smtClean="0"/>
              <a:t>English Language Arts:</a:t>
            </a:r>
          </a:p>
          <a:p>
            <a:pPr lvl="2"/>
            <a:r>
              <a:rPr lang="en-US" dirty="0" smtClean="0"/>
              <a:t>Class of 2013 &amp; 2014 </a:t>
            </a:r>
          </a:p>
          <a:p>
            <a:pPr lvl="3"/>
            <a:r>
              <a:rPr lang="en-US" dirty="0" smtClean="0"/>
              <a:t>HSPE Reading and Writing</a:t>
            </a:r>
          </a:p>
          <a:p>
            <a:pPr lvl="2"/>
            <a:r>
              <a:rPr lang="en-US" dirty="0" smtClean="0"/>
              <a:t>Class of 2015, 2016, 2017, 2018 </a:t>
            </a:r>
          </a:p>
          <a:p>
            <a:pPr lvl="3"/>
            <a:r>
              <a:rPr lang="en-US" dirty="0" smtClean="0"/>
              <a:t>HSPE Reading and Writing, </a:t>
            </a:r>
          </a:p>
          <a:p>
            <a:pPr lvl="3"/>
            <a:r>
              <a:rPr lang="en-US" dirty="0" smtClean="0"/>
              <a:t>OR new 11</a:t>
            </a:r>
            <a:r>
              <a:rPr lang="en-US" baseline="30000" dirty="0" smtClean="0"/>
              <a:t>th</a:t>
            </a:r>
            <a:r>
              <a:rPr lang="en-US" dirty="0" smtClean="0"/>
              <a:t> Smarter Balanced ELA Test, </a:t>
            </a:r>
          </a:p>
          <a:p>
            <a:pPr lvl="3"/>
            <a:r>
              <a:rPr lang="en-US" dirty="0" smtClean="0"/>
              <a:t>OR new 10</a:t>
            </a:r>
            <a:r>
              <a:rPr lang="en-US" baseline="30000" dirty="0" smtClean="0"/>
              <a:t>th</a:t>
            </a:r>
            <a:r>
              <a:rPr lang="en-US" dirty="0" smtClean="0"/>
              <a:t> ELA Exit Exam</a:t>
            </a:r>
          </a:p>
          <a:p>
            <a:pPr lvl="2"/>
            <a:r>
              <a:rPr lang="en-US" dirty="0" smtClean="0"/>
              <a:t>Class of 2019 and beyond </a:t>
            </a:r>
          </a:p>
          <a:p>
            <a:pPr lvl="3"/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Smarter Balanced ELA Test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69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Bookman Old Style" pitchFamily="18" charset="0"/>
              </a:rPr>
              <a:t>2013 Legislative Decisions Regarding</a:t>
            </a:r>
            <a:br>
              <a:rPr lang="en-US" sz="2000" b="1" dirty="0" smtClean="0">
                <a:latin typeface="Bookman Old Style" pitchFamily="18" charset="0"/>
              </a:rPr>
            </a:br>
            <a:r>
              <a:rPr lang="en-US" sz="2000" b="1" dirty="0" smtClean="0">
                <a:latin typeface="Bookman Old Style" pitchFamily="18" charset="0"/>
              </a:rPr>
              <a:t>High </a:t>
            </a:r>
            <a:r>
              <a:rPr lang="en-US" sz="2000" b="1" dirty="0">
                <a:latin typeface="Bookman Old Style" pitchFamily="18" charset="0"/>
              </a:rPr>
              <a:t>School </a:t>
            </a:r>
            <a:r>
              <a:rPr lang="en-US" sz="2000" b="1" dirty="0" smtClean="0">
                <a:latin typeface="Bookman Old Style" pitchFamily="18" charset="0"/>
              </a:rPr>
              <a:t>Assessments, Cont’d</a:t>
            </a:r>
            <a:endParaRPr lang="en-US" sz="2000" b="1" dirty="0">
              <a:latin typeface="Bookman Old Style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69900" y="1266092"/>
            <a:ext cx="8229600" cy="4916267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 smtClean="0"/>
              <a:t>Math:</a:t>
            </a:r>
          </a:p>
          <a:p>
            <a:pPr lvl="2"/>
            <a:r>
              <a:rPr lang="en-US" dirty="0" smtClean="0"/>
              <a:t>Class of 2013 &amp; 2014 </a:t>
            </a:r>
          </a:p>
          <a:p>
            <a:pPr lvl="3"/>
            <a:r>
              <a:rPr lang="en-US" dirty="0" smtClean="0"/>
              <a:t>Algebra 1 EOC OR Geometry EOC</a:t>
            </a:r>
          </a:p>
          <a:p>
            <a:pPr lvl="2"/>
            <a:r>
              <a:rPr lang="en-US" dirty="0" smtClean="0"/>
              <a:t>Class of 2015, 2016, 2017, 2018 </a:t>
            </a:r>
          </a:p>
          <a:p>
            <a:pPr lvl="3"/>
            <a:r>
              <a:rPr lang="en-US" dirty="0" smtClean="0"/>
              <a:t>Algebra </a:t>
            </a:r>
            <a:r>
              <a:rPr lang="en-US" dirty="0"/>
              <a:t>1 </a:t>
            </a:r>
            <a:r>
              <a:rPr lang="en-US" dirty="0" smtClean="0"/>
              <a:t>EOC, </a:t>
            </a:r>
          </a:p>
          <a:p>
            <a:pPr lvl="3"/>
            <a:r>
              <a:rPr lang="en-US" dirty="0" smtClean="0"/>
              <a:t>OR </a:t>
            </a:r>
            <a:r>
              <a:rPr lang="en-US" dirty="0"/>
              <a:t>Geometry </a:t>
            </a:r>
            <a:r>
              <a:rPr lang="en-US" dirty="0" smtClean="0"/>
              <a:t>EOC, </a:t>
            </a:r>
          </a:p>
          <a:p>
            <a:pPr lvl="3"/>
            <a:r>
              <a:rPr lang="en-US" dirty="0" smtClean="0"/>
              <a:t>OR new 11</a:t>
            </a:r>
            <a:r>
              <a:rPr lang="en-US" baseline="30000" dirty="0" smtClean="0"/>
              <a:t>th</a:t>
            </a:r>
            <a:r>
              <a:rPr lang="en-US" dirty="0" smtClean="0"/>
              <a:t> Smarter Balanced Comprehensive Math Test, </a:t>
            </a:r>
          </a:p>
          <a:p>
            <a:pPr lvl="3"/>
            <a:r>
              <a:rPr lang="en-US" dirty="0" smtClean="0"/>
              <a:t>OR new Algebra 1 EOC Exit Exam,</a:t>
            </a:r>
          </a:p>
          <a:p>
            <a:pPr lvl="3"/>
            <a:r>
              <a:rPr lang="en-US" dirty="0" smtClean="0"/>
              <a:t>OR new Geometry EOC Exit Exam</a:t>
            </a:r>
          </a:p>
          <a:p>
            <a:pPr lvl="2"/>
            <a:r>
              <a:rPr lang="en-US" dirty="0" smtClean="0"/>
              <a:t>Class of 2019 and beyond - 11</a:t>
            </a:r>
            <a:r>
              <a:rPr lang="en-US" baseline="30000" dirty="0" smtClean="0"/>
              <a:t>th</a:t>
            </a:r>
            <a:r>
              <a:rPr lang="en-US" dirty="0" smtClean="0"/>
              <a:t> Smarter Balanced Math Test</a:t>
            </a:r>
          </a:p>
          <a:p>
            <a:pPr lvl="1"/>
            <a:r>
              <a:rPr lang="en-US" dirty="0" smtClean="0"/>
              <a:t>Science:</a:t>
            </a:r>
          </a:p>
          <a:p>
            <a:pPr lvl="2"/>
            <a:r>
              <a:rPr lang="en-US" dirty="0" smtClean="0"/>
              <a:t>Class of 2015, 2016, 2017….  until Next Generation Science Standards are adopted, implemented and assessed – Biology EOC</a:t>
            </a:r>
          </a:p>
          <a:p>
            <a:pPr lvl="2"/>
            <a:r>
              <a:rPr lang="en-US" dirty="0" smtClean="0"/>
              <a:t>When NGSS are implemented – Comprehensive NGSS Test</a:t>
            </a:r>
          </a:p>
          <a:p>
            <a:pPr lvl="1"/>
            <a:r>
              <a:rPr lang="en-US" dirty="0"/>
              <a:t>Certificate of Academic Achievement </a:t>
            </a:r>
            <a:r>
              <a:rPr lang="en-US" dirty="0" smtClean="0"/>
              <a:t>options </a:t>
            </a:r>
            <a:r>
              <a:rPr lang="en-US" dirty="0"/>
              <a:t>remain available for all cohorts</a:t>
            </a:r>
          </a:p>
          <a:p>
            <a:pPr lvl="2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76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Happening This Year, 2013-14?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Exit exams remain the same (HSPE, EOC)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CAA options remain the same</a:t>
            </a:r>
          </a:p>
          <a:p>
            <a:pPr lvl="1"/>
            <a:r>
              <a:rPr lang="en-US" dirty="0" smtClean="0"/>
              <a:t>Class of 2013 had some relaxation of Collection of Evidence rules that had been newly implemented – these will not continue (</a:t>
            </a:r>
            <a:r>
              <a:rPr lang="en-US" sz="2100" dirty="0" smtClean="0"/>
              <a:t>COE is limited to one submission per content area throughout HS, and requires two attempts on general assessment before submitting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Schools will be recruited for Smarter Balanced field test</a:t>
            </a:r>
          </a:p>
          <a:p>
            <a:pPr lvl="1"/>
            <a:r>
              <a:rPr lang="en-US" dirty="0" smtClean="0"/>
              <a:t>Trying to avoid students having to take current test AND field test</a:t>
            </a:r>
          </a:p>
          <a:p>
            <a:pPr lvl="1"/>
            <a:r>
              <a:rPr lang="en-US" dirty="0" smtClean="0"/>
              <a:t>Should know by beginning of August how double testing can be avoided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924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Bookman Old Style" pitchFamily="18" charset="0"/>
              </a:rPr>
              <a:t>Questions?</a:t>
            </a:r>
          </a:p>
        </p:txBody>
      </p:sp>
      <p:pic>
        <p:nvPicPr>
          <p:cNvPr id="1026" name="Picture 2" descr="C:\Users\Robin.munson\AppData\Local\Microsoft\Windows\Temporary Internet Files\Content.IE5\J5J40O38\MP900439536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84300" y="2091849"/>
            <a:ext cx="6400800" cy="34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2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299</Words>
  <Application>Microsoft Macintosh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2013 Legislative Decisions Regarding High School Assessments</vt:lpstr>
      <vt:lpstr>2013 Legislative Decisions Regarding High School Assessments, Cont’d</vt:lpstr>
      <vt:lpstr>What’s Happening This Year, 2013-14?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 Legislative Decisions Regarding High School Assessments</dc:title>
  <dc:creator>Robin G Munson</dc:creator>
  <cp:lastModifiedBy>Bill Moore</cp:lastModifiedBy>
  <cp:revision>5</cp:revision>
  <cp:lastPrinted>2013-07-15T18:44:39Z</cp:lastPrinted>
  <dcterms:created xsi:type="dcterms:W3CDTF">2013-07-15T14:55:25Z</dcterms:created>
  <dcterms:modified xsi:type="dcterms:W3CDTF">2013-08-07T22:11:35Z</dcterms:modified>
</cp:coreProperties>
</file>